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622" r:id="rId2"/>
    <p:sldId id="284" r:id="rId3"/>
    <p:sldId id="285" r:id="rId4"/>
    <p:sldId id="286" r:id="rId5"/>
    <p:sldId id="282" r:id="rId6"/>
    <p:sldId id="287" r:id="rId7"/>
    <p:sldId id="283" r:id="rId8"/>
    <p:sldId id="632" r:id="rId9"/>
    <p:sldId id="633" r:id="rId10"/>
    <p:sldId id="653" r:id="rId11"/>
    <p:sldId id="645" r:id="rId12"/>
    <p:sldId id="646"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41711D8-F013-DDE7-026C-457FD5B50A9E}"/>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r>
              <a:rPr lang="en-US" sz="1000">
                <a:latin typeface="Arial" panose="020B0604020202020204" pitchFamily="34" charset="0"/>
                <a:cs typeface="Arial" panose="020B0604020202020204" pitchFamily="34" charset="0"/>
              </a:rPr>
              <a:t>Class – The Life Of Christ (326)</a:t>
            </a:r>
          </a:p>
        </p:txBody>
      </p:sp>
      <p:sp>
        <p:nvSpPr>
          <p:cNvPr id="3" name="Date Placeholder 2">
            <a:extLst>
              <a:ext uri="{FF2B5EF4-FFF2-40B4-BE49-F238E27FC236}">
                <a16:creationId xmlns:a16="http://schemas.microsoft.com/office/drawing/2014/main" id="{EC52A5E2-237D-E4EF-12E5-61E90E2ACF5D}"/>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9/14/2022 pm</a:t>
            </a:r>
          </a:p>
        </p:txBody>
      </p:sp>
      <p:sp>
        <p:nvSpPr>
          <p:cNvPr id="4" name="Footer Placeholder 3">
            <a:extLst>
              <a:ext uri="{FF2B5EF4-FFF2-40B4-BE49-F238E27FC236}">
                <a16:creationId xmlns:a16="http://schemas.microsoft.com/office/drawing/2014/main" id="{E7F05C50-10D2-2794-0D0A-D2E4AD7ED9CB}"/>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A2C12D3-27BD-83A2-D6E0-46E393D19543}"/>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D807C5C2-E88A-47FB-8278-D62E5BABEC7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95598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a:t>Class – The Life Of Christ (326)</a:t>
            </a:r>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9/14/2022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CB7442D2-B216-4E30-A9AA-10A0A82E207E}" type="slidenum">
              <a:rPr lang="en-US" smtClean="0"/>
              <a:t>‹#›</a:t>
            </a:fld>
            <a:endParaRPr lang="en-US"/>
          </a:p>
        </p:txBody>
      </p:sp>
    </p:spTree>
    <p:extLst>
      <p:ext uri="{BB962C8B-B14F-4D97-AF65-F5344CB8AC3E}">
        <p14:creationId xmlns:p14="http://schemas.microsoft.com/office/powerpoint/2010/main" val="323933823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503515">
              <a:defRPr/>
            </a:pPr>
            <a:fld id="{2805324D-FBF1-4F35-AFDA-6A3380D29EB5}" type="slidenum">
              <a:rPr lang="en-US">
                <a:solidFill>
                  <a:prstClr val="black"/>
                </a:solidFill>
                <a:latin typeface="Calibri" panose="020F0502020204030204"/>
              </a:rPr>
              <a:pPr defTabSz="503515">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442AD92-4F48-121E-8041-C47F2D972E91}"/>
              </a:ext>
            </a:extLst>
          </p:cNvPr>
          <p:cNvSpPr>
            <a:spLocks noGrp="1"/>
          </p:cNvSpPr>
          <p:nvPr>
            <p:ph type="dt" idx="1"/>
          </p:nvPr>
        </p:nvSpPr>
        <p:spPr/>
        <p:txBody>
          <a:bodyPr/>
          <a:lstStyle/>
          <a:p>
            <a:pPr defTabSz="492435">
              <a:defRPr/>
            </a:pPr>
            <a:r>
              <a:rPr lang="en-US">
                <a:solidFill>
                  <a:prstClr val="black"/>
                </a:solidFill>
                <a:latin typeface="Calibri" panose="020F0502020204030204"/>
              </a:rPr>
              <a:t>9/14/2022 pm</a:t>
            </a:r>
          </a:p>
        </p:txBody>
      </p:sp>
      <p:sp>
        <p:nvSpPr>
          <p:cNvPr id="6" name="Footer Placeholder 5">
            <a:extLst>
              <a:ext uri="{FF2B5EF4-FFF2-40B4-BE49-F238E27FC236}">
                <a16:creationId xmlns:a16="http://schemas.microsoft.com/office/drawing/2014/main" id="{97C44A13-66E7-3A43-57AF-666FA52ACCAF}"/>
              </a:ext>
            </a:extLst>
          </p:cNvPr>
          <p:cNvSpPr>
            <a:spLocks noGrp="1"/>
          </p:cNvSpPr>
          <p:nvPr>
            <p:ph type="ftr" sz="quarter" idx="4"/>
          </p:nvPr>
        </p:nvSpPr>
        <p:spPr/>
        <p:txBody>
          <a:bodyPr/>
          <a:lstStyle/>
          <a:p>
            <a:pPr defTabSz="492435">
              <a:defRPr/>
            </a:pPr>
            <a:r>
              <a:rPr lang="en-US">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D7B1C42D-4FA8-3257-9D46-352CE593EA7F}"/>
              </a:ext>
            </a:extLst>
          </p:cNvPr>
          <p:cNvSpPr>
            <a:spLocks noGrp="1"/>
          </p:cNvSpPr>
          <p:nvPr>
            <p:ph type="hdr" sz="quarter"/>
          </p:nvPr>
        </p:nvSpPr>
        <p:spPr/>
        <p:txBody>
          <a:bodyPr/>
          <a:lstStyle/>
          <a:p>
            <a:pPr defTabSz="492435">
              <a:defRPr/>
            </a:pPr>
            <a:r>
              <a:rPr lang="en-US">
                <a:solidFill>
                  <a:prstClr val="black"/>
                </a:solidFill>
                <a:latin typeface="Calibri" panose="020F0502020204030204"/>
              </a:rPr>
              <a:t>Class – The Life Of Christ (326)</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83254">
              <a:defRPr/>
            </a:pPr>
            <a:fld id="{2805324D-FBF1-4F35-AFDA-6A3380D29EB5}" type="slidenum">
              <a:rPr lang="en-US">
                <a:solidFill>
                  <a:prstClr val="black"/>
                </a:solidFill>
                <a:latin typeface="Calibri" panose="020F0502020204030204"/>
              </a:rPr>
              <a:pPr defTabSz="483254">
                <a:defRPr/>
              </a:pPr>
              <a:t>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91CCE20-CBAF-D674-67DE-2849A0022FA1}"/>
              </a:ext>
            </a:extLst>
          </p:cNvPr>
          <p:cNvSpPr>
            <a:spLocks noGrp="1"/>
          </p:cNvSpPr>
          <p:nvPr>
            <p:ph type="dt" idx="1"/>
          </p:nvPr>
        </p:nvSpPr>
        <p:spPr/>
        <p:txBody>
          <a:bodyPr/>
          <a:lstStyle/>
          <a:p>
            <a:r>
              <a:rPr lang="en-US"/>
              <a:t>9/14/2022 pm</a:t>
            </a:r>
          </a:p>
        </p:txBody>
      </p:sp>
      <p:sp>
        <p:nvSpPr>
          <p:cNvPr id="6" name="Footer Placeholder 5">
            <a:extLst>
              <a:ext uri="{FF2B5EF4-FFF2-40B4-BE49-F238E27FC236}">
                <a16:creationId xmlns:a16="http://schemas.microsoft.com/office/drawing/2014/main" id="{860FB597-3086-1020-46A2-3C9DE99B81D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F9A2A6C6-1CE5-7766-9B3E-EBDD6675A00B}"/>
              </a:ext>
            </a:extLst>
          </p:cNvPr>
          <p:cNvSpPr>
            <a:spLocks noGrp="1"/>
          </p:cNvSpPr>
          <p:nvPr>
            <p:ph type="hdr" sz="quarter"/>
          </p:nvPr>
        </p:nvSpPr>
        <p:spPr/>
        <p:txBody>
          <a:bodyPr/>
          <a:lstStyle/>
          <a:p>
            <a:r>
              <a:rPr lang="en-US"/>
              <a:t>Class – The Life Of Christ (326)</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59291419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613972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81898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724190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52364724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5821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079984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16011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621756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991933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5E47BDA-7451-4F61-B05F-952DC291DB6C}" type="datetimeFigureOut">
              <a:rPr lang="en-US" smtClean="0"/>
              <a:t>9/17/2022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187099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E47BDA-7451-4F61-B05F-952DC291DB6C}" type="datetimeFigureOut">
              <a:rPr lang="en-US" smtClean="0"/>
              <a:t>9/17/2022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981184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ritannica.com/place/Gethsemane#:~:text=Gethsemane%2C%20also%20called%20Garden%20of,his%20arrest%20before%20the%20Crucifix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113"/>
            <a:ext cx="7772400" cy="1369606"/>
          </a:xfrm>
        </p:spPr>
        <p:txBody>
          <a:bodyPr>
            <a:spAutoFit/>
          </a:bodyPr>
          <a:lstStyle/>
          <a:p>
            <a:r>
              <a:rPr lang="en-US" dirty="0"/>
              <a:t>The Last Week </a:t>
            </a:r>
            <a:br>
              <a:rPr lang="en-US" dirty="0"/>
            </a:br>
            <a:r>
              <a:rPr lang="en-US" dirty="0"/>
              <a:t>Of Jesus’ Life</a:t>
            </a:r>
          </a:p>
        </p:txBody>
      </p:sp>
      <p:sp>
        <p:nvSpPr>
          <p:cNvPr id="3" name="Subtitle 2"/>
          <p:cNvSpPr>
            <a:spLocks noGrp="1"/>
          </p:cNvSpPr>
          <p:nvPr>
            <p:ph type="subTitle" idx="1"/>
          </p:nvPr>
        </p:nvSpPr>
        <p:spPr>
          <a:xfrm>
            <a:off x="158750" y="3219450"/>
            <a:ext cx="8839200" cy="2862322"/>
          </a:xfrm>
        </p:spPr>
        <p:txBody>
          <a:bodyPr>
            <a:spAutoFit/>
          </a:bodyPr>
          <a:lstStyle/>
          <a:p>
            <a:pPr>
              <a:spcBef>
                <a:spcPts val="0"/>
              </a:spcBef>
            </a:pPr>
            <a:r>
              <a:rPr lang="en-US" sz="3000" b="1" dirty="0">
                <a:solidFill>
                  <a:schemeClr val="tx1"/>
                </a:solidFill>
              </a:rPr>
              <a:t>The Garden Of Gethsemane </a:t>
            </a:r>
          </a:p>
          <a:p>
            <a:pPr>
              <a:spcBef>
                <a:spcPts val="0"/>
              </a:spcBef>
            </a:pPr>
            <a:r>
              <a:rPr kumimoji="0" lang="en-US" sz="3200" b="0" i="0" u="none" strike="noStrike" kern="1200" cap="none" spc="0" normalizeH="0" baseline="0" noProof="0" dirty="0">
                <a:ln>
                  <a:noFill/>
                </a:ln>
                <a:solidFill>
                  <a:schemeClr val="tx1"/>
                </a:solidFill>
                <a:effectLst/>
                <a:uLnTx/>
                <a:uFillTx/>
                <a:ea typeface="+mj-ea"/>
                <a:cs typeface="+mj-cs"/>
              </a:rPr>
              <a:t>Matthew 26:30, 36-46; Mark 14:26, 32-42; </a:t>
            </a:r>
            <a:br>
              <a:rPr kumimoji="0" lang="en-US" sz="3200" b="0" i="0" u="none" strike="noStrike" kern="1200" cap="none" spc="0" normalizeH="0" baseline="0" noProof="0" dirty="0">
                <a:ln>
                  <a:noFill/>
                </a:ln>
                <a:solidFill>
                  <a:schemeClr val="tx1"/>
                </a:solidFill>
                <a:effectLst/>
                <a:uLnTx/>
                <a:uFillTx/>
                <a:ea typeface="+mj-ea"/>
                <a:cs typeface="+mj-cs"/>
              </a:rPr>
            </a:br>
            <a:r>
              <a:rPr kumimoji="0" lang="en-US" sz="3200" b="0" i="0" u="none" strike="noStrike" kern="1200" cap="none" spc="0" normalizeH="0" baseline="0" noProof="0" dirty="0">
                <a:ln>
                  <a:noFill/>
                </a:ln>
                <a:solidFill>
                  <a:schemeClr val="tx1"/>
                </a:solidFill>
                <a:effectLst/>
                <a:uLnTx/>
                <a:uFillTx/>
                <a:ea typeface="+mj-ea"/>
                <a:cs typeface="+mj-cs"/>
              </a:rPr>
              <a:t>Luke 22:39-46; John 18:1 </a:t>
            </a:r>
          </a:p>
          <a:p>
            <a:pPr>
              <a:spcBef>
                <a:spcPts val="0"/>
              </a:spcBef>
            </a:pPr>
            <a:r>
              <a:rPr lang="en-US" sz="3000" dirty="0">
                <a:solidFill>
                  <a:schemeClr val="tx1"/>
                </a:solidFill>
              </a:rPr>
              <a:t>and </a:t>
            </a:r>
            <a:r>
              <a:rPr lang="en-US" sz="3000" b="1" dirty="0">
                <a:solidFill>
                  <a:schemeClr val="tx1"/>
                </a:solidFill>
              </a:rPr>
              <a:t>Peter’s Denial</a:t>
            </a:r>
          </a:p>
          <a:p>
            <a:pPr>
              <a:spcBef>
                <a:spcPts val="0"/>
              </a:spcBef>
            </a:pPr>
            <a:r>
              <a:rPr lang="en-US" sz="2800" dirty="0">
                <a:solidFill>
                  <a:schemeClr val="tx1"/>
                </a:solidFill>
              </a:rPr>
              <a:t>Matthew 26:58, 69-75; Mark 14:54, 66-72; </a:t>
            </a:r>
            <a:br>
              <a:rPr lang="en-US" sz="2800" dirty="0">
                <a:solidFill>
                  <a:schemeClr val="tx1"/>
                </a:solidFill>
              </a:rPr>
            </a:br>
            <a:r>
              <a:rPr lang="en-US" sz="2800" dirty="0">
                <a:solidFill>
                  <a:schemeClr val="tx1"/>
                </a:solidFill>
              </a:rPr>
              <a:t>Luke 22:54-62; John 18:15-18, 25-27</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8498FA94-B140-C35F-D73C-8F6A436CE0B6}"/>
              </a:ext>
            </a:extLst>
          </p:cNvPr>
          <p:cNvSpPr txBox="1"/>
          <p:nvPr/>
        </p:nvSpPr>
        <p:spPr>
          <a:xfrm>
            <a:off x="2699375" y="6144280"/>
            <a:ext cx="375615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September 14,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9FD74-B2D1-CE12-7429-B650F571DB03}"/>
              </a:ext>
            </a:extLst>
          </p:cNvPr>
          <p:cNvSpPr>
            <a:spLocks noGrp="1"/>
          </p:cNvSpPr>
          <p:nvPr>
            <p:ph type="title"/>
          </p:nvPr>
        </p:nvSpPr>
        <p:spPr>
          <a:xfrm>
            <a:off x="697579" y="75192"/>
            <a:ext cx="7772400" cy="1615827"/>
          </a:xfrm>
        </p:spPr>
        <p:txBody>
          <a:bodyPr>
            <a:spAutoFit/>
          </a:bodyPr>
          <a:lstStyle/>
          <a:p>
            <a:r>
              <a:rPr kumimoji="0" lang="en-US" b="1" i="0" u="none" strike="noStrike" kern="1200" cap="none" spc="0" normalizeH="0" baseline="0" noProof="0" dirty="0">
                <a:ln>
                  <a:noFill/>
                </a:ln>
                <a:solidFill>
                  <a:schemeClr val="tx1"/>
                </a:solidFill>
                <a:effectLst/>
                <a:uLnTx/>
                <a:uFillTx/>
                <a:latin typeface="Franklin Gothic Book"/>
                <a:ea typeface="+mj-ea"/>
                <a:cs typeface="+mj-cs"/>
              </a:rPr>
              <a:t>Caiaphas And The Jewish Trial</a:t>
            </a:r>
            <a:br>
              <a:rPr kumimoji="0" lang="en-US" sz="3600" b="0" i="0" u="none" strike="noStrike" kern="1200" cap="none" spc="0" normalizeH="0" baseline="0" noProof="0" dirty="0">
                <a:ln>
                  <a:noFill/>
                </a:ln>
                <a:solidFill>
                  <a:schemeClr val="tx1"/>
                </a:solidFill>
                <a:effectLst/>
                <a:uLnTx/>
                <a:uFillTx/>
                <a:latin typeface="Franklin Gothic Book"/>
                <a:ea typeface="+mj-ea"/>
                <a:cs typeface="+mj-cs"/>
              </a:rPr>
            </a:br>
            <a:r>
              <a:rPr kumimoji="0" lang="en-US" sz="2800" b="0" i="0" u="none" strike="noStrike" kern="1200" cap="none" spc="0" normalizeH="0" baseline="0" noProof="0" dirty="0">
                <a:ln>
                  <a:noFill/>
                </a:ln>
                <a:solidFill>
                  <a:schemeClr val="tx1"/>
                </a:solidFill>
                <a:effectLst/>
                <a:uLnTx/>
                <a:uFillTx/>
                <a:latin typeface="Franklin Gothic Book"/>
                <a:ea typeface="+mj-ea"/>
                <a:cs typeface="+mj-cs"/>
              </a:rPr>
              <a:t>Matthew 26:57, 59-68; Mark 14:53, 55-65;</a:t>
            </a:r>
            <a:br>
              <a:rPr kumimoji="0" lang="en-US" sz="2800" b="0" i="0" u="none" strike="noStrike" kern="1200" cap="none" spc="0" normalizeH="0" baseline="0" noProof="0" dirty="0">
                <a:ln>
                  <a:noFill/>
                </a:ln>
                <a:solidFill>
                  <a:schemeClr val="tx1"/>
                </a:solidFill>
                <a:effectLst/>
                <a:uLnTx/>
                <a:uFillTx/>
                <a:latin typeface="Franklin Gothic Book"/>
                <a:ea typeface="+mj-ea"/>
                <a:cs typeface="+mj-cs"/>
              </a:rPr>
            </a:br>
            <a:r>
              <a:rPr kumimoji="0" lang="en-US" sz="2800" b="0" i="0" u="none" strike="noStrike" kern="1200" cap="none" spc="0" normalizeH="0" baseline="0" noProof="0" dirty="0">
                <a:ln>
                  <a:noFill/>
                </a:ln>
                <a:solidFill>
                  <a:schemeClr val="tx1"/>
                </a:solidFill>
                <a:effectLst/>
                <a:uLnTx/>
                <a:uFillTx/>
                <a:latin typeface="Franklin Gothic Book"/>
                <a:ea typeface="+mj-ea"/>
                <a:cs typeface="+mj-cs"/>
              </a:rPr>
              <a:t>Luke 22:54, 63-65; John 18:19-24</a:t>
            </a:r>
            <a:endParaRPr lang="en-US" sz="2800" dirty="0">
              <a:solidFill>
                <a:schemeClr val="tx1"/>
              </a:solidFill>
            </a:endParaRPr>
          </a:p>
        </p:txBody>
      </p:sp>
      <p:sp>
        <p:nvSpPr>
          <p:cNvPr id="3" name="Content Placeholder 2">
            <a:extLst>
              <a:ext uri="{FF2B5EF4-FFF2-40B4-BE49-F238E27FC236}">
                <a16:creationId xmlns:a16="http://schemas.microsoft.com/office/drawing/2014/main" id="{CACDBE8A-550D-E560-218B-E21302EA2FEE}"/>
              </a:ext>
            </a:extLst>
          </p:cNvPr>
          <p:cNvSpPr>
            <a:spLocks noGrp="1"/>
          </p:cNvSpPr>
          <p:nvPr>
            <p:ph sz="quarter" idx="1"/>
          </p:nvPr>
        </p:nvSpPr>
        <p:spPr>
          <a:xfrm>
            <a:off x="561975" y="1683474"/>
            <a:ext cx="8124825" cy="4878259"/>
          </a:xfrm>
        </p:spPr>
        <p:txBody>
          <a:bodyPr>
            <a:spAutoFit/>
          </a:bodyPr>
          <a:lstStyle/>
          <a:p>
            <a:r>
              <a:rPr lang="en-US" dirty="0"/>
              <a:t>John 18:19-24 – The Jewish phase of Jesus’ trial – Annas the high priest questions Jesus.</a:t>
            </a:r>
          </a:p>
          <a:p>
            <a:r>
              <a:rPr lang="en-US" dirty="0"/>
              <a:t>Annas was regarded by the Jews as the legitimate high priest.</a:t>
            </a:r>
          </a:p>
          <a:p>
            <a:r>
              <a:rPr lang="en-US" dirty="0"/>
              <a:t>It was at this point that the disciples of Jesus forsook him and fled. (cf. Matthew 26:56)</a:t>
            </a:r>
          </a:p>
          <a:p>
            <a:r>
              <a:rPr lang="en-US" dirty="0"/>
              <a:t>It was before Annas that Jesus was questioned and this resulted in Jesus being brought before the Sanhedrin.</a:t>
            </a:r>
          </a:p>
          <a:p>
            <a:r>
              <a:rPr lang="en-US" dirty="0"/>
              <a:t>Caiaphas, was the son-in-law of Annas who was appointed by the Romans to be high priest when they deposed Annas.</a:t>
            </a:r>
          </a:p>
          <a:p>
            <a:r>
              <a:rPr lang="en-US" dirty="0"/>
              <a:t>Later it was Caiaphas who presided over the Sanhedrin court, their highest court of law.</a:t>
            </a:r>
          </a:p>
        </p:txBody>
      </p:sp>
    </p:spTree>
    <p:extLst>
      <p:ext uri="{BB962C8B-B14F-4D97-AF65-F5344CB8AC3E}">
        <p14:creationId xmlns:p14="http://schemas.microsoft.com/office/powerpoint/2010/main" val="1608636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760537"/>
            <a:ext cx="8851900" cy="3262432"/>
          </a:xfrm>
          <a:noFill/>
        </p:spPr>
        <p:txBody>
          <a:bodyPr>
            <a:spAutoFit/>
          </a:bodyPr>
          <a:lstStyle/>
          <a:p>
            <a:pPr>
              <a:buNone/>
            </a:pPr>
            <a:r>
              <a:rPr lang="en-US" sz="2800" b="1" dirty="0"/>
              <a:t>Caiaphas</a:t>
            </a:r>
          </a:p>
          <a:p>
            <a:r>
              <a:rPr lang="en-US" sz="2800" dirty="0"/>
              <a:t>Appointed by the Romans (18-36 AD).</a:t>
            </a:r>
          </a:p>
          <a:p>
            <a:r>
              <a:rPr lang="en-US" sz="2800" dirty="0"/>
              <a:t>Prophesied: </a:t>
            </a:r>
            <a:r>
              <a:rPr lang="en-US" sz="2800" i="1" dirty="0"/>
              <a:t>“But a certain one of them, Caiaphas, being high priest that year, said unto them … do ye take account that it is expedient for you that one man should die for the people, and that the whole nation perish not. Now this he said not of himself: but, being high priest that year, he prophesied that Jesus should die for the nation.”</a:t>
            </a:r>
            <a:r>
              <a:rPr lang="en-US" sz="2800" dirty="0"/>
              <a:t> John 11:49-51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2" y="75189"/>
            <a:ext cx="7772400" cy="1615827"/>
          </a:xfrm>
        </p:spPr>
        <p:txBody>
          <a:bodyPr>
            <a:spAutoFit/>
          </a:bodyPr>
          <a:lstStyle/>
          <a:p>
            <a:r>
              <a:rPr lang="en-US" sz="4000" b="1" dirty="0">
                <a:solidFill>
                  <a:schemeClr val="tx1"/>
                </a:solidFill>
              </a:rPr>
              <a:t>Caiaphas And The Jewish Trial</a:t>
            </a:r>
            <a:br>
              <a:rPr lang="en-US" sz="2800" dirty="0">
                <a:solidFill>
                  <a:schemeClr val="tx1"/>
                </a:solidFill>
              </a:rPr>
            </a:br>
            <a:r>
              <a:rPr lang="en-US" sz="2800" dirty="0">
                <a:solidFill>
                  <a:schemeClr val="tx1"/>
                </a:solidFill>
              </a:rPr>
              <a:t>Matthew 26:57, 59-68; Mark 14:53, 55-65;</a:t>
            </a:r>
            <a:br>
              <a:rPr lang="en-US" sz="2800" dirty="0">
                <a:solidFill>
                  <a:schemeClr val="tx1"/>
                </a:solidFill>
              </a:rPr>
            </a:br>
            <a:r>
              <a:rPr lang="en-US" sz="2800" dirty="0">
                <a:solidFill>
                  <a:schemeClr val="tx1"/>
                </a:solidFill>
              </a:rPr>
              <a:t>Luke 22:54, 63-65; John 18:24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79" y="1752600"/>
            <a:ext cx="8686800" cy="4832092"/>
          </a:xfrm>
          <a:noFill/>
        </p:spPr>
        <p:txBody>
          <a:bodyPr>
            <a:spAutoFit/>
          </a:bodyPr>
          <a:lstStyle/>
          <a:p>
            <a:pPr>
              <a:spcBef>
                <a:spcPts val="0"/>
              </a:spcBef>
              <a:buNone/>
            </a:pPr>
            <a:r>
              <a:rPr lang="en-US" sz="2800" b="1" dirty="0"/>
              <a:t>Caiaphas </a:t>
            </a:r>
          </a:p>
          <a:p>
            <a:pPr>
              <a:spcBef>
                <a:spcPts val="0"/>
              </a:spcBef>
              <a:buNone/>
            </a:pPr>
            <a:r>
              <a:rPr lang="en-US" sz="2800" dirty="0"/>
              <a:t>John 11:53, </a:t>
            </a:r>
            <a:r>
              <a:rPr lang="en-US" sz="2800" i="1" dirty="0"/>
              <a:t>“So from that day forth they took counsel that they might put him to death.”</a:t>
            </a:r>
          </a:p>
          <a:p>
            <a:pPr>
              <a:spcBef>
                <a:spcPts val="0"/>
              </a:spcBef>
            </a:pPr>
            <a:r>
              <a:rPr lang="en-US" sz="2800" dirty="0"/>
              <a:t>They agreed not to take Jesus during the feast, lest there be an uproar among the people.</a:t>
            </a:r>
            <a:br>
              <a:rPr lang="en-US" sz="2800" dirty="0"/>
            </a:br>
            <a:r>
              <a:rPr lang="en-US" sz="2800" dirty="0"/>
              <a:t>Matthew 26:3-5; Mark 14:1-2; Luke 22:1-2</a:t>
            </a:r>
          </a:p>
          <a:p>
            <a:pPr>
              <a:spcBef>
                <a:spcPts val="0"/>
              </a:spcBef>
            </a:pPr>
            <a:r>
              <a:rPr lang="en-US" sz="2800" dirty="0"/>
              <a:t>Shortly after Judas bargained to betray Jesus.</a:t>
            </a:r>
            <a:br>
              <a:rPr lang="en-US" sz="2800" dirty="0"/>
            </a:br>
            <a:r>
              <a:rPr lang="en-US" sz="2800" dirty="0"/>
              <a:t>Luke 22:5, </a:t>
            </a:r>
            <a:r>
              <a:rPr lang="en-US" sz="2800" i="1" dirty="0"/>
              <a:t>“And </a:t>
            </a:r>
            <a:r>
              <a:rPr lang="en-US" sz="2800" i="1" u="sng" dirty="0"/>
              <a:t>they were glad</a:t>
            </a:r>
            <a:r>
              <a:rPr lang="en-US" sz="2800" i="1" dirty="0"/>
              <a:t>, and covenanted to give him money.”</a:t>
            </a:r>
          </a:p>
          <a:p>
            <a:pPr marL="0" indent="0">
              <a:spcBef>
                <a:spcPts val="0"/>
              </a:spcBef>
              <a:buNone/>
            </a:pPr>
            <a:endParaRPr lang="en-US" sz="2800" dirty="0"/>
          </a:p>
          <a:p>
            <a:pPr>
              <a:spcBef>
                <a:spcPts val="0"/>
              </a:spcBef>
            </a:pPr>
            <a:r>
              <a:rPr lang="en-US" sz="2800" dirty="0"/>
              <a:t>As high priest and president of the Sanhedrin, Caiaphas presided over the trial.</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79" y="75192"/>
            <a:ext cx="7772400" cy="1615827"/>
          </a:xfrm>
        </p:spPr>
        <p:txBody>
          <a:bodyPr>
            <a:spAutoFit/>
          </a:bodyPr>
          <a:lstStyle/>
          <a:p>
            <a:r>
              <a:rPr lang="en-US" sz="4000" b="1" dirty="0">
                <a:solidFill>
                  <a:schemeClr val="tx1"/>
                </a:solidFill>
              </a:rPr>
              <a:t>Caiaphas And The Jewish Trial</a:t>
            </a:r>
            <a:br>
              <a:rPr lang="en-US" sz="2800" dirty="0">
                <a:solidFill>
                  <a:schemeClr val="tx1"/>
                </a:solidFill>
              </a:rPr>
            </a:br>
            <a:r>
              <a:rPr lang="en-US" sz="2800" dirty="0">
                <a:solidFill>
                  <a:schemeClr val="tx1"/>
                </a:solidFill>
              </a:rPr>
              <a:t>Matthew 26:57, 59-68; Mark 14:53, 55-65; Luke 22:54, 63-65; John 18:24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p:cTn id="1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98637"/>
            <a:ext cx="8229600" cy="4385816"/>
          </a:xfrm>
        </p:spPr>
        <p:txBody>
          <a:bodyPr>
            <a:spAutoFit/>
          </a:bodyPr>
          <a:lstStyle/>
          <a:p>
            <a:pPr>
              <a:buNone/>
            </a:pPr>
            <a:r>
              <a:rPr lang="en-US" sz="2800" b="1" dirty="0"/>
              <a:t>Late Thursday night.</a:t>
            </a:r>
          </a:p>
          <a:p>
            <a:r>
              <a:rPr lang="en-US" sz="2800" dirty="0"/>
              <a:t>Gethsemane means “the place of oil-presses.” </a:t>
            </a:r>
          </a:p>
          <a:p>
            <a:r>
              <a:rPr lang="en-US" sz="2800" dirty="0"/>
              <a:t>“Across the Kidron Valley on the Mount of Olives (Hebrew Har ha-</a:t>
            </a:r>
            <a:r>
              <a:rPr lang="en-US" sz="2800" dirty="0" err="1"/>
              <a:t>Zetim</a:t>
            </a:r>
            <a:r>
              <a:rPr lang="en-US" sz="2800" dirty="0"/>
              <a:t>), a ridge paralleling the eastern part of Jerusalem, where Jesus is said to have prayed on the night of his arrest before the Crucifixion.” </a:t>
            </a:r>
            <a:r>
              <a:rPr lang="en-US" sz="2000" dirty="0"/>
              <a:t>(</a:t>
            </a:r>
            <a:r>
              <a:rPr lang="en-US" sz="2000" dirty="0">
                <a:hlinkClick r:id="rId2" tooltip="Gethsemane">
                  <a:extLst>
                    <a:ext uri="{A12FA001-AC4F-418D-AE19-62706E023703}">
                      <ahyp:hlinkClr xmlns:ahyp="http://schemas.microsoft.com/office/drawing/2018/hyperlinkcolor" val="tx"/>
                    </a:ext>
                  </a:extLst>
                </a:hlinkClick>
              </a:rPr>
              <a:t>https://www.britannica.com/place/Gethsemane#:~:text=Gethsemane%2C%20also%20called%20Garden%20of,his%20arrest%20before%20the%20Crucifixion</a:t>
            </a:r>
            <a:r>
              <a:rPr lang="en-US" sz="2000" dirty="0"/>
              <a:t>.)</a:t>
            </a:r>
          </a:p>
          <a:p>
            <a:r>
              <a:rPr lang="en-US" sz="2800" dirty="0"/>
              <a:t>Instructed Peter, James, and John to watch and pray.</a:t>
            </a:r>
            <a:br>
              <a:rPr lang="en-US" sz="2800" dirty="0"/>
            </a:br>
            <a:r>
              <a:rPr lang="en-US" sz="2800" dirty="0"/>
              <a:t>Mark 14:38</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457200" y="72721"/>
            <a:ext cx="8229600" cy="1708160"/>
          </a:xfrm>
        </p:spPr>
        <p:txBody>
          <a:bodyPr>
            <a:spAutoFit/>
          </a:bodyPr>
          <a:lstStyle/>
          <a:p>
            <a:r>
              <a:rPr lang="en-US" b="1" dirty="0">
                <a:solidFill>
                  <a:schemeClr val="tx1"/>
                </a:solidFill>
              </a:rPr>
              <a:t>The Garden Of Gethsemane </a:t>
            </a:r>
            <a:br>
              <a:rPr lang="en-US" b="1" dirty="0">
                <a:solidFill>
                  <a:schemeClr val="tx1"/>
                </a:solidFill>
              </a:rPr>
            </a:br>
            <a:r>
              <a:rPr lang="en-US" sz="3100" b="1" dirty="0">
                <a:solidFill>
                  <a:schemeClr val="tx1"/>
                </a:solidFill>
              </a:rPr>
              <a:t>Matthew 26:30, 36-46; Mark 14:26, 32-42; </a:t>
            </a:r>
            <a:br>
              <a:rPr lang="en-US" sz="3100" b="1" dirty="0">
                <a:solidFill>
                  <a:schemeClr val="tx1"/>
                </a:solidFill>
              </a:rPr>
            </a:br>
            <a:r>
              <a:rPr lang="en-US" sz="3100" b="1" dirty="0">
                <a:solidFill>
                  <a:schemeClr val="tx1"/>
                </a:solidFill>
              </a:rPr>
              <a:t>Luke 22:39-46; John 18:1</a:t>
            </a:r>
            <a:endParaRPr lang="en-US"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1" y="1752600"/>
            <a:ext cx="8686800" cy="5057795"/>
          </a:xfrm>
          <a:noFill/>
        </p:spPr>
        <p:txBody>
          <a:bodyPr>
            <a:spAutoFit/>
          </a:bodyPr>
          <a:lstStyle/>
          <a:p>
            <a:pPr>
              <a:buNone/>
            </a:pPr>
            <a:r>
              <a:rPr lang="en-US" sz="3000" b="1" dirty="0"/>
              <a:t>Late Thursday night.</a:t>
            </a:r>
          </a:p>
          <a:p>
            <a:pPr>
              <a:buNone/>
            </a:pPr>
            <a:r>
              <a:rPr lang="en-US" b="1" dirty="0"/>
              <a:t>Jesus was sorrowful and sore troubled.</a:t>
            </a:r>
          </a:p>
          <a:p>
            <a:r>
              <a:rPr lang="en-US" sz="3000" dirty="0"/>
              <a:t>Jesus prayed.</a:t>
            </a:r>
          </a:p>
          <a:p>
            <a:pPr lvl="1">
              <a:buNone/>
            </a:pPr>
            <a:r>
              <a:rPr lang="en-US" sz="2600" dirty="0"/>
              <a:t>Matthew 26:39-44, </a:t>
            </a:r>
            <a:r>
              <a:rPr lang="en-US" sz="2600" i="1" dirty="0"/>
              <a:t>“My Father, if it be possible, let this cup pass away from me: nevertheless, not as I will, but as thou wilt … Again a </a:t>
            </a:r>
            <a:r>
              <a:rPr lang="en-US" sz="2600" i="1" u="sng" dirty="0"/>
              <a:t>second</a:t>
            </a:r>
            <a:r>
              <a:rPr lang="en-US" sz="2600" i="1" dirty="0"/>
              <a:t> time he went away, and </a:t>
            </a:r>
            <a:r>
              <a:rPr lang="en-US" sz="3000" b="1" i="1" dirty="0"/>
              <a:t>prayed</a:t>
            </a:r>
            <a:r>
              <a:rPr lang="en-US" sz="2600" i="1" dirty="0"/>
              <a:t>, saying, My Father, if this cannot pass away, except I drink it, thy will be done … And he left them again, and went away, and </a:t>
            </a:r>
            <a:r>
              <a:rPr lang="en-US" sz="3000" b="1" i="1" dirty="0"/>
              <a:t>prayed</a:t>
            </a:r>
            <a:r>
              <a:rPr lang="en-US" sz="2600" i="1" dirty="0"/>
              <a:t> a </a:t>
            </a:r>
            <a:r>
              <a:rPr lang="en-US" sz="2600" i="1" u="sng" dirty="0"/>
              <a:t>third</a:t>
            </a:r>
            <a:r>
              <a:rPr lang="en-US" sz="2600" i="1" dirty="0"/>
              <a:t> time, saying again the same words.”</a:t>
            </a:r>
          </a:p>
          <a:p>
            <a:pPr lvl="1">
              <a:buNone/>
            </a:pPr>
            <a:r>
              <a:rPr lang="en-US" sz="2600" dirty="0"/>
              <a:t>Luke 22:44, </a:t>
            </a:r>
            <a:r>
              <a:rPr lang="en-US" sz="2600" i="1" dirty="0"/>
              <a:t>“And being in an </a:t>
            </a:r>
            <a:r>
              <a:rPr lang="en-US" sz="3000" b="1" i="1" dirty="0"/>
              <a:t>agony he prayed more earnestly;</a:t>
            </a:r>
            <a:r>
              <a:rPr lang="en-US" sz="2600" i="1" dirty="0"/>
              <a:t> and his sweat became as it were great drops of blood falling down upon the ground.”</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7" name="Title 3"/>
          <p:cNvSpPr>
            <a:spLocks noGrp="1"/>
          </p:cNvSpPr>
          <p:nvPr>
            <p:ph type="title"/>
          </p:nvPr>
        </p:nvSpPr>
        <p:spPr>
          <a:xfrm>
            <a:off x="457200" y="72721"/>
            <a:ext cx="8229600" cy="1708160"/>
          </a:xfrm>
        </p:spPr>
        <p:txBody>
          <a:bodyPr>
            <a:spAutoFit/>
          </a:bodyPr>
          <a:lstStyle/>
          <a:p>
            <a:r>
              <a:rPr lang="en-US" b="1" dirty="0">
                <a:solidFill>
                  <a:schemeClr val="tx1"/>
                </a:solidFill>
              </a:rPr>
              <a:t>The Garden Of Gethsemane </a:t>
            </a:r>
            <a:br>
              <a:rPr lang="en-US" b="1" dirty="0">
                <a:solidFill>
                  <a:schemeClr val="tx1"/>
                </a:solidFill>
              </a:rPr>
            </a:br>
            <a:r>
              <a:rPr lang="en-US" sz="3100" b="1" dirty="0">
                <a:solidFill>
                  <a:schemeClr val="tx1"/>
                </a:solidFill>
              </a:rPr>
              <a:t>Matthew 26:30, 36-46; Mark 14:26, 32-42; </a:t>
            </a:r>
            <a:br>
              <a:rPr lang="en-US" sz="3100" b="1" dirty="0">
                <a:solidFill>
                  <a:schemeClr val="tx1"/>
                </a:solidFill>
              </a:rPr>
            </a:br>
            <a:r>
              <a:rPr lang="en-US" sz="3100" b="1" dirty="0">
                <a:solidFill>
                  <a:schemeClr val="tx1"/>
                </a:solidFill>
              </a:rPr>
              <a:t>Luke 22:39-46; John 18:1</a:t>
            </a:r>
            <a:endParaRPr lang="en-US" b="1"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51037"/>
            <a:ext cx="8229600" cy="2754600"/>
          </a:xfrm>
        </p:spPr>
        <p:txBody>
          <a:bodyPr>
            <a:spAutoFit/>
          </a:bodyPr>
          <a:lstStyle/>
          <a:p>
            <a:pPr>
              <a:buNone/>
            </a:pPr>
            <a:r>
              <a:rPr lang="en-US" sz="2800" b="1" dirty="0"/>
              <a:t>Late Thursday night.</a:t>
            </a:r>
          </a:p>
          <a:p>
            <a:r>
              <a:rPr lang="en-US" sz="2800" b="1" dirty="0"/>
              <a:t>After Jesus prayed.</a:t>
            </a:r>
            <a:r>
              <a:rPr lang="en-US" sz="2800" dirty="0"/>
              <a:t> Jesus came to the disciples and said, </a:t>
            </a:r>
            <a:r>
              <a:rPr lang="en-US" sz="2800" i="1" dirty="0"/>
              <a:t>“Sleep on now, and take your rest: it is enough; the hour is come; behold, the Son of man is betrayed into the hands of sinners. Arise, let us be going: behold, he that betrayeth me is at hand.” </a:t>
            </a:r>
            <a:br>
              <a:rPr lang="en-US" sz="2800" dirty="0"/>
            </a:br>
            <a:r>
              <a:rPr lang="en-US" sz="2800" dirty="0"/>
              <a:t>Mark 14:41-42</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6" name="Title 3"/>
          <p:cNvSpPr>
            <a:spLocks noGrp="1"/>
          </p:cNvSpPr>
          <p:nvPr>
            <p:ph type="title"/>
          </p:nvPr>
        </p:nvSpPr>
        <p:spPr>
          <a:xfrm>
            <a:off x="457200" y="72721"/>
            <a:ext cx="8229600" cy="1708160"/>
          </a:xfrm>
        </p:spPr>
        <p:txBody>
          <a:bodyPr>
            <a:spAutoFit/>
          </a:bodyPr>
          <a:lstStyle/>
          <a:p>
            <a:r>
              <a:rPr lang="en-US" b="1" dirty="0">
                <a:solidFill>
                  <a:schemeClr val="tx1"/>
                </a:solidFill>
              </a:rPr>
              <a:t>The Garden Of Gethsemane </a:t>
            </a:r>
            <a:br>
              <a:rPr lang="en-US" b="1" dirty="0">
                <a:solidFill>
                  <a:schemeClr val="tx1"/>
                </a:solidFill>
              </a:rPr>
            </a:br>
            <a:r>
              <a:rPr lang="en-US" sz="3100" b="1" dirty="0">
                <a:solidFill>
                  <a:schemeClr val="tx1"/>
                </a:solidFill>
              </a:rPr>
              <a:t>Matthew 26:30, 36-46; Mark 14:26, 32-42; </a:t>
            </a:r>
            <a:br>
              <a:rPr lang="en-US" sz="3100" b="1" dirty="0">
                <a:solidFill>
                  <a:schemeClr val="tx1"/>
                </a:solidFill>
              </a:rPr>
            </a:br>
            <a:r>
              <a:rPr lang="en-US" sz="3100" b="1" dirty="0">
                <a:solidFill>
                  <a:schemeClr val="tx1"/>
                </a:solidFill>
              </a:rPr>
              <a:t>Luke 22:39-46; John 18:1</a:t>
            </a:r>
            <a:endParaRPr lang="en-US"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9806" y="1622733"/>
            <a:ext cx="8686800" cy="5139869"/>
          </a:xfrm>
          <a:noFill/>
        </p:spPr>
        <p:txBody>
          <a:bodyPr>
            <a:spAutoFit/>
          </a:bodyPr>
          <a:lstStyle/>
          <a:p>
            <a:pPr>
              <a:buNone/>
            </a:pPr>
            <a:r>
              <a:rPr lang="en-US" sz="2800" b="1" dirty="0"/>
              <a:t>Late Thursday night.</a:t>
            </a:r>
          </a:p>
          <a:p>
            <a:r>
              <a:rPr lang="en-US" sz="2800" dirty="0"/>
              <a:t>Following the Passover, Jesus and his disciples (without Judas) sang a hymn and </a:t>
            </a:r>
            <a:r>
              <a:rPr lang="en-US" sz="2800" u="sng" dirty="0"/>
              <a:t>left the city of Jerusalem</a:t>
            </a:r>
            <a:r>
              <a:rPr lang="en-US" sz="2800" dirty="0"/>
              <a:t>, over the brook Kidron unto the Mount of Olives, </a:t>
            </a:r>
            <a:r>
              <a:rPr lang="en-US" sz="2800" b="1" dirty="0"/>
              <a:t>specifically the Garden of Gethsemane</a:t>
            </a:r>
            <a:r>
              <a:rPr lang="en-US" sz="2800" dirty="0"/>
              <a:t>. Matthew 26:30</a:t>
            </a:r>
          </a:p>
          <a:p>
            <a:r>
              <a:rPr lang="en-US" sz="2800" dirty="0"/>
              <a:t>Note: Judas knew where to find him, </a:t>
            </a:r>
            <a:r>
              <a:rPr lang="en-US" sz="2800" i="1" dirty="0"/>
              <a:t>“as his custom was.”</a:t>
            </a:r>
            <a:br>
              <a:rPr lang="en-US" sz="2800" i="1" dirty="0"/>
            </a:br>
            <a:r>
              <a:rPr lang="en-US" sz="2800" dirty="0"/>
              <a:t>Luke 22:39</a:t>
            </a:r>
          </a:p>
          <a:p>
            <a:pPr lvl="1"/>
            <a:r>
              <a:rPr lang="en-US" sz="2800" dirty="0"/>
              <a:t>Judas brought with him a band of Roman soldiers, and officers from the chief priests, Pharisees, scribes and elders.</a:t>
            </a:r>
          </a:p>
          <a:p>
            <a:pPr lvl="1"/>
            <a:r>
              <a:rPr lang="en-US" sz="2800" dirty="0"/>
              <a:t>With a kiss Judas identified Jesus.</a:t>
            </a:r>
          </a:p>
          <a:p>
            <a:pPr lvl="1"/>
            <a:r>
              <a:rPr lang="en-US" sz="2800" dirty="0"/>
              <a:t>Jesus was arrested (John 18:1ff) and tried.</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502316" y="77350"/>
            <a:ext cx="8162925" cy="1615827"/>
          </a:xfrm>
        </p:spPr>
        <p:txBody>
          <a:bodyPr>
            <a:spAutoFit/>
          </a:bodyPr>
          <a:lstStyle/>
          <a:p>
            <a:r>
              <a:rPr lang="en-US" b="1" dirty="0">
                <a:solidFill>
                  <a:schemeClr val="tx1"/>
                </a:solidFill>
              </a:rPr>
              <a:t>The Garden Of Gethsemane</a:t>
            </a:r>
            <a:r>
              <a:rPr kumimoji="0" lang="en-US" sz="2800" b="1" i="0" u="none" strike="noStrike" kern="1200" cap="none" spc="0" normalizeH="0" baseline="0" noProof="0" dirty="0">
                <a:ln>
                  <a:noFill/>
                </a:ln>
                <a:solidFill>
                  <a:schemeClr val="tx1"/>
                </a:solidFill>
                <a:effectLst/>
                <a:uLnTx/>
                <a:uFillTx/>
                <a:latin typeface="Franklin Gothic Book"/>
                <a:ea typeface="+mj-ea"/>
                <a:cs typeface="+mj-cs"/>
              </a:rPr>
              <a:t> </a:t>
            </a:r>
            <a:br>
              <a:rPr kumimoji="0" lang="en-US" sz="2800" b="1" i="0" u="none" strike="noStrike" kern="1200" cap="none" spc="0" normalizeH="0" baseline="0" noProof="0" dirty="0">
                <a:ln>
                  <a:noFill/>
                </a:ln>
                <a:solidFill>
                  <a:schemeClr val="tx1"/>
                </a:solidFill>
                <a:effectLst/>
                <a:uLnTx/>
                <a:uFillTx/>
                <a:latin typeface="Franklin Gothic Book"/>
                <a:ea typeface="+mj-ea"/>
                <a:cs typeface="+mj-cs"/>
              </a:rPr>
            </a:br>
            <a:r>
              <a:rPr kumimoji="0" lang="en-US" sz="2800" b="1" i="0" u="none" strike="noStrike" kern="1200" cap="none" spc="0" normalizeH="0" baseline="0" noProof="0" dirty="0">
                <a:ln>
                  <a:noFill/>
                </a:ln>
                <a:solidFill>
                  <a:schemeClr val="tx1"/>
                </a:solidFill>
                <a:effectLst/>
                <a:uLnTx/>
                <a:uFillTx/>
                <a:latin typeface="Franklin Gothic Book"/>
                <a:ea typeface="+mj-ea"/>
                <a:cs typeface="+mj-cs"/>
              </a:rPr>
              <a:t>Matthew 26:30, 36-46; Mark 14:26, 32-42; </a:t>
            </a:r>
            <a:br>
              <a:rPr kumimoji="0" lang="en-US" sz="2800" b="1" i="0" u="none" strike="noStrike" kern="1200" cap="none" spc="0" normalizeH="0" baseline="0" noProof="0" dirty="0">
                <a:ln>
                  <a:noFill/>
                </a:ln>
                <a:solidFill>
                  <a:schemeClr val="tx1"/>
                </a:solidFill>
                <a:effectLst/>
                <a:uLnTx/>
                <a:uFillTx/>
                <a:latin typeface="Franklin Gothic Book"/>
                <a:ea typeface="+mj-ea"/>
                <a:cs typeface="+mj-cs"/>
              </a:rPr>
            </a:br>
            <a:r>
              <a:rPr kumimoji="0" lang="en-US" sz="2800" b="1" i="0" u="none" strike="noStrike" kern="1200" cap="none" spc="0" normalizeH="0" baseline="0" noProof="0" dirty="0">
                <a:ln>
                  <a:noFill/>
                </a:ln>
                <a:solidFill>
                  <a:schemeClr val="tx1"/>
                </a:solidFill>
                <a:effectLst/>
                <a:uLnTx/>
                <a:uFillTx/>
                <a:latin typeface="Franklin Gothic Book"/>
                <a:ea typeface="+mj-ea"/>
                <a:cs typeface="+mj-cs"/>
              </a:rPr>
              <a:t>Luke 22:39-46; John 18:1</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strVal val="#ppt_h"/>
                                          </p:val>
                                        </p:tav>
                                        <p:tav tm="100000">
                                          <p:val>
                                            <p:strVal val="#ppt_h"/>
                                          </p:val>
                                        </p:tav>
                                      </p:tavLst>
                                    </p:anim>
                                  </p:childTnLst>
                                </p:cTn>
                              </p:par>
                              <p:par>
                                <p:cTn id="25" presetID="17" presetClass="entr" presetSubtype="10"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p:cTn id="2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4" end="4"/>
                                            </p:txEl>
                                          </p:spTgt>
                                        </p:tgtEl>
                                        <p:attrNameLst>
                                          <p:attrName>ppt_h</p:attrName>
                                        </p:attrNameLst>
                                      </p:cBhvr>
                                      <p:tavLst>
                                        <p:tav tm="0">
                                          <p:val>
                                            <p:strVal val="#ppt_h"/>
                                          </p:val>
                                        </p:tav>
                                        <p:tav tm="100000">
                                          <p:val>
                                            <p:strVal val="#ppt_h"/>
                                          </p:val>
                                        </p:tav>
                                      </p:tavLst>
                                    </p:anim>
                                  </p:childTnLst>
                                </p:cTn>
                              </p:par>
                              <p:par>
                                <p:cTn id="29" presetID="17" presetClass="entr" presetSubtype="10"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0" y="1688722"/>
            <a:ext cx="8686800" cy="5009064"/>
          </a:xfrm>
        </p:spPr>
        <p:txBody>
          <a:bodyPr wrap="square">
            <a:spAutoFit/>
          </a:bodyPr>
          <a:lstStyle/>
          <a:p>
            <a:pPr>
              <a:spcBef>
                <a:spcPts val="0"/>
              </a:spcBef>
              <a:buNone/>
            </a:pPr>
            <a:r>
              <a:rPr lang="en-US" sz="2800" b="1" dirty="0"/>
              <a:t>Late Thursday night into Friday morning.</a:t>
            </a:r>
          </a:p>
          <a:p>
            <a:pPr>
              <a:spcBef>
                <a:spcPts val="0"/>
              </a:spcBef>
            </a:pPr>
            <a:r>
              <a:rPr lang="en-US" sz="2650" dirty="0"/>
              <a:t>The Betrayal. Matthew 26:47-56; Mark 14:43-52; Luke 22:47-53;</a:t>
            </a:r>
            <a:br>
              <a:rPr lang="en-US" sz="2650" dirty="0"/>
            </a:br>
            <a:r>
              <a:rPr lang="en-US" sz="2650" dirty="0"/>
              <a:t>John 18:2-12</a:t>
            </a:r>
          </a:p>
          <a:p>
            <a:pPr>
              <a:spcBef>
                <a:spcPts val="0"/>
              </a:spcBef>
            </a:pPr>
            <a:r>
              <a:rPr lang="en-US" sz="2650" dirty="0"/>
              <a:t>Betrayed by a kiss. Matthew 26:47-49</a:t>
            </a:r>
          </a:p>
          <a:p>
            <a:pPr>
              <a:spcBef>
                <a:spcPts val="0"/>
              </a:spcBef>
            </a:pPr>
            <a:r>
              <a:rPr lang="en-US" sz="2650" dirty="0"/>
              <a:t>Betrayed by a friend. Matthew 26:50; cf. Psalms 41:9</a:t>
            </a:r>
          </a:p>
          <a:p>
            <a:pPr>
              <a:spcBef>
                <a:spcPts val="0"/>
              </a:spcBef>
            </a:pPr>
            <a:r>
              <a:rPr lang="en-US" sz="2650" dirty="0"/>
              <a:t>Defended by Peter. John 18:10; cf. Luke 22:51</a:t>
            </a:r>
          </a:p>
          <a:p>
            <a:pPr>
              <a:spcBef>
                <a:spcPts val="0"/>
              </a:spcBef>
            </a:pPr>
            <a:r>
              <a:rPr lang="en-US" sz="2650" dirty="0"/>
              <a:t>Jesus had authority to be defended by 12 legions of angels. </a:t>
            </a:r>
            <a:br>
              <a:rPr lang="en-US" sz="2650" dirty="0"/>
            </a:br>
            <a:r>
              <a:rPr lang="en-US" sz="2650" dirty="0"/>
              <a:t>Matthew 26:53</a:t>
            </a:r>
          </a:p>
          <a:p>
            <a:pPr lvl="1">
              <a:spcBef>
                <a:spcPts val="0"/>
              </a:spcBef>
            </a:pPr>
            <a:r>
              <a:rPr lang="en-US" sz="2650" dirty="0"/>
              <a:t>A legion of soldiers numbered over 6,000. The Roman empire was governed by 25 legions. (150,000 </a:t>
            </a:r>
            <a:r>
              <a:rPr lang="en-US" sz="2650" b="1" dirty="0"/>
              <a:t>Soldiers</a:t>
            </a:r>
            <a:r>
              <a:rPr lang="en-US" sz="2650" dirty="0"/>
              <a:t>)</a:t>
            </a:r>
          </a:p>
          <a:p>
            <a:pPr lvl="1">
              <a:spcBef>
                <a:spcPts val="0"/>
              </a:spcBef>
            </a:pPr>
            <a:r>
              <a:rPr lang="en-US" sz="2650" dirty="0"/>
              <a:t>Jesus commanded 12 legions (72,000 </a:t>
            </a:r>
            <a:r>
              <a:rPr lang="en-US" sz="2650" b="1" dirty="0"/>
              <a:t>Angels</a:t>
            </a:r>
            <a:r>
              <a:rPr lang="en-US" sz="2650" dirty="0"/>
              <a:t>). cf. 2 Kings 19:35</a:t>
            </a:r>
          </a:p>
          <a:p>
            <a:pPr>
              <a:spcBef>
                <a:spcPts val="0"/>
              </a:spcBef>
            </a:pPr>
            <a:r>
              <a:rPr lang="en-US" sz="2650" dirty="0"/>
              <a:t>Jesus arrested and taken before Annas. John 18:12-14</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28600" y="76860"/>
            <a:ext cx="8686800" cy="1615827"/>
          </a:xfrm>
        </p:spPr>
        <p:txBody>
          <a:bodyPr>
            <a:spAutoFit/>
          </a:bodyPr>
          <a:lstStyle/>
          <a:p>
            <a:r>
              <a:rPr lang="en-US" b="1" dirty="0">
                <a:solidFill>
                  <a:schemeClr val="tx1"/>
                </a:solidFill>
              </a:rPr>
              <a:t>The Garden Of Gethsemane </a:t>
            </a:r>
            <a:br>
              <a:rPr lang="en-US" b="1" dirty="0">
                <a:solidFill>
                  <a:schemeClr val="tx1"/>
                </a:solidFill>
              </a:rPr>
            </a:br>
            <a:r>
              <a:rPr lang="en-US" sz="2800" b="1" dirty="0">
                <a:solidFill>
                  <a:schemeClr val="tx1"/>
                </a:solidFill>
              </a:rPr>
              <a:t>Matthew 26:30, 36-46; Mark 14:26, 32-42; </a:t>
            </a:r>
            <a:br>
              <a:rPr lang="en-US" sz="2800" b="1" dirty="0">
                <a:solidFill>
                  <a:schemeClr val="tx1"/>
                </a:solidFill>
              </a:rPr>
            </a:br>
            <a:r>
              <a:rPr lang="en-US" sz="2800" b="1" dirty="0">
                <a:solidFill>
                  <a:schemeClr val="tx1"/>
                </a:solidFill>
              </a:rPr>
              <a:t>Luke 22:39-46; John 18:1</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p:cTn id="3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2">
                                            <p:txEl>
                                              <p:pRg st="6" end="6"/>
                                            </p:txEl>
                                          </p:spTgt>
                                        </p:tgtEl>
                                        <p:attrNameLst>
                                          <p:attrName>ppt_h</p:attrName>
                                        </p:attrNameLst>
                                      </p:cBhvr>
                                      <p:tavLst>
                                        <p:tav tm="0">
                                          <p:val>
                                            <p:strVal val="#ppt_h"/>
                                          </p:val>
                                        </p:tav>
                                        <p:tav tm="100000">
                                          <p:val>
                                            <p:strVal val="#ppt_h"/>
                                          </p:val>
                                        </p:tav>
                                      </p:tavLst>
                                    </p:anim>
                                  </p:childTnLst>
                                </p:cTn>
                              </p:par>
                              <p:par>
                                <p:cTn id="39" presetID="17" presetClass="entr" presetSubtype="10"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p:cTn id="41"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2"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p:cTn id="47"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48" dur="500" fill="hold"/>
                                        <p:tgtEl>
                                          <p:spTgt spid="2">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0381" y="1798637"/>
            <a:ext cx="8686800" cy="4847481"/>
          </a:xfrm>
          <a:noFill/>
        </p:spPr>
        <p:txBody>
          <a:bodyPr>
            <a:spAutoFit/>
          </a:bodyPr>
          <a:lstStyle/>
          <a:p>
            <a:pPr>
              <a:buNone/>
            </a:pPr>
            <a:r>
              <a:rPr lang="en-US" sz="3200" b="1" dirty="0"/>
              <a:t>Late Thursday night into early Friday morning.</a:t>
            </a:r>
          </a:p>
          <a:p>
            <a:pPr>
              <a:buNone/>
            </a:pPr>
            <a:r>
              <a:rPr lang="en-US" sz="2800" u="sng" dirty="0"/>
              <a:t>First denial</a:t>
            </a:r>
            <a:r>
              <a:rPr lang="en-US" sz="2800" dirty="0"/>
              <a:t>. </a:t>
            </a:r>
            <a:r>
              <a:rPr lang="en-US" sz="2800" i="1" dirty="0"/>
              <a:t>“I am not!” </a:t>
            </a:r>
            <a:r>
              <a:rPr lang="en-US" sz="2800" dirty="0"/>
              <a:t>John 18:17</a:t>
            </a:r>
          </a:p>
          <a:p>
            <a:pPr>
              <a:buNone/>
            </a:pPr>
            <a:r>
              <a:rPr lang="en-US" sz="2800" u="sng" dirty="0"/>
              <a:t>Second denial</a:t>
            </a:r>
            <a:r>
              <a:rPr lang="en-US" sz="2800" dirty="0"/>
              <a:t>. </a:t>
            </a:r>
            <a:r>
              <a:rPr lang="en-US" sz="2800" i="1" dirty="0"/>
              <a:t>“with an oath, I know not the man” </a:t>
            </a:r>
            <a:r>
              <a:rPr lang="en-US" sz="2800" dirty="0"/>
              <a:t>Matthew 26:71-72</a:t>
            </a:r>
          </a:p>
          <a:p>
            <a:pPr>
              <a:buNone/>
            </a:pPr>
            <a:r>
              <a:rPr lang="en-US" sz="2800" u="sng" dirty="0"/>
              <a:t>Third denial</a:t>
            </a:r>
            <a:r>
              <a:rPr lang="en-US" sz="2800" dirty="0"/>
              <a:t>. </a:t>
            </a:r>
            <a:r>
              <a:rPr lang="en-US" sz="2800" i="1" dirty="0"/>
              <a:t>“Then began he to curse and to swear, I know not the man.”</a:t>
            </a:r>
            <a:r>
              <a:rPr lang="en-US" sz="2800" dirty="0"/>
              <a:t> Matthew 26:73-74</a:t>
            </a:r>
          </a:p>
          <a:p>
            <a:pPr>
              <a:buNone/>
            </a:pPr>
            <a:endParaRPr lang="en-US" sz="2800" i="1" dirty="0"/>
          </a:p>
          <a:p>
            <a:pPr>
              <a:buNone/>
            </a:pPr>
            <a:r>
              <a:rPr lang="en-US" sz="2800" i="1" dirty="0"/>
              <a:t>“And immediately, </a:t>
            </a:r>
            <a:r>
              <a:rPr lang="en-US" sz="2800" i="1" u="sng" dirty="0"/>
              <a:t>while he yet spake</a:t>
            </a:r>
            <a:r>
              <a:rPr lang="en-US" sz="2800" i="1" dirty="0"/>
              <a:t>, the cock crew. And the Lord turned, and looked upon Peter. And Peter remembered the word of the Lord, how that he said unto him, Before the cock crow this day thou shalt deny me thrice. And he went out, and wept bitterly.” </a:t>
            </a:r>
            <a:r>
              <a:rPr lang="en-US" sz="2800" dirty="0"/>
              <a:t>Luke 22:60-62</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2872" y="80071"/>
            <a:ext cx="7772400" cy="1708160"/>
          </a:xfrm>
        </p:spPr>
        <p:txBody>
          <a:bodyPr>
            <a:spAutoFit/>
          </a:bodyPr>
          <a:lstStyle/>
          <a:p>
            <a:r>
              <a:rPr lang="en-US" b="1" dirty="0">
                <a:solidFill>
                  <a:schemeClr val="tx1"/>
                </a:solidFill>
              </a:rPr>
              <a:t>Peter’s Denial</a:t>
            </a:r>
            <a:br>
              <a:rPr lang="en-US" b="1" dirty="0">
                <a:solidFill>
                  <a:schemeClr val="tx1"/>
                </a:solidFill>
              </a:rPr>
            </a:br>
            <a:r>
              <a:rPr lang="en-US" sz="3100" b="1" dirty="0">
                <a:solidFill>
                  <a:schemeClr val="tx1"/>
                </a:solidFill>
              </a:rPr>
              <a:t>Matthew 26:58, 69-75; Mark 14:54, 66-72; </a:t>
            </a:r>
            <a:br>
              <a:rPr lang="en-US" sz="3100" b="1" dirty="0">
                <a:solidFill>
                  <a:schemeClr val="tx1"/>
                </a:solidFill>
              </a:rPr>
            </a:br>
            <a:r>
              <a:rPr lang="en-US" sz="3100" b="1" dirty="0">
                <a:solidFill>
                  <a:schemeClr val="tx1"/>
                </a:solidFill>
              </a:rPr>
              <a:t>Luke 22:54-62; John 18:15-18, 25-27</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856" y="1447800"/>
            <a:ext cx="8338074" cy="3247043"/>
          </a:xfrm>
        </p:spPr>
        <p:txBody>
          <a:bodyPr wrap="square">
            <a:spAutoFit/>
          </a:bodyPr>
          <a:lstStyle/>
          <a:p>
            <a:pPr>
              <a:buNone/>
            </a:pPr>
            <a:r>
              <a:rPr lang="en-US" sz="4000" b="1" dirty="0"/>
              <a:t>Friday: </a:t>
            </a:r>
            <a:r>
              <a:rPr lang="en-US" sz="4000" i="1" dirty="0"/>
              <a:t>“When morning came,” </a:t>
            </a:r>
            <a:r>
              <a:rPr lang="en-US" sz="4000" dirty="0"/>
              <a:t>Jesus was brought before Pilate. Matthew 27:1-2</a:t>
            </a:r>
          </a:p>
          <a:p>
            <a:r>
              <a:rPr lang="en-US" sz="4000" dirty="0"/>
              <a:t>He was crucified on “Preparation Day”</a:t>
            </a:r>
            <a:br>
              <a:rPr lang="en-US" sz="4000" dirty="0"/>
            </a:br>
            <a:r>
              <a:rPr lang="en-US" sz="4000" dirty="0"/>
              <a:t>John19:31; Luke 23:54 which is also called the </a:t>
            </a:r>
            <a:r>
              <a:rPr lang="en-US" sz="4000" i="1" dirty="0"/>
              <a:t>“day before the Sabbath.” </a:t>
            </a:r>
            <a:r>
              <a:rPr lang="en-US" sz="4000" dirty="0"/>
              <a:t>Mark 15:42</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5539"/>
            <a:ext cx="7772400" cy="1369606"/>
          </a:xfrm>
        </p:spPr>
        <p:txBody>
          <a:bodyPr>
            <a:spAutoFit/>
          </a:bodyPr>
          <a:lstStyle/>
          <a:p>
            <a:r>
              <a:rPr lang="en-US" dirty="0">
                <a:solidFill>
                  <a:schemeClr val="bg1"/>
                </a:solidFill>
              </a:rPr>
              <a:t>The Last Week </a:t>
            </a:r>
            <a:br>
              <a:rPr lang="en-US" dirty="0">
                <a:solidFill>
                  <a:schemeClr val="bg1"/>
                </a:solidFill>
              </a:rPr>
            </a:br>
            <a:r>
              <a:rPr lang="en-US" dirty="0">
                <a:solidFill>
                  <a:schemeClr val="bg1"/>
                </a:solidFill>
              </a:rPr>
              <a:t>Of Jesus’ Life </a:t>
            </a:r>
          </a:p>
        </p:txBody>
      </p:sp>
      <p:sp>
        <p:nvSpPr>
          <p:cNvPr id="3" name="Subtitle 2"/>
          <p:cNvSpPr>
            <a:spLocks noGrp="1"/>
          </p:cNvSpPr>
          <p:nvPr>
            <p:ph type="subTitle" idx="1"/>
          </p:nvPr>
        </p:nvSpPr>
        <p:spPr>
          <a:xfrm>
            <a:off x="152400" y="3533480"/>
            <a:ext cx="8839200" cy="1369606"/>
          </a:xfrm>
        </p:spPr>
        <p:txBody>
          <a:bodyPr>
            <a:spAutoFit/>
          </a:bodyPr>
          <a:lstStyle/>
          <a:p>
            <a:r>
              <a:rPr lang="en-US" b="1" dirty="0">
                <a:solidFill>
                  <a:schemeClr val="tx1"/>
                </a:solidFill>
              </a:rPr>
              <a:t>Caiaphas And The Jewish Trial</a:t>
            </a:r>
          </a:p>
          <a:p>
            <a:r>
              <a:rPr lang="en-US" dirty="0">
                <a:solidFill>
                  <a:schemeClr val="tx1"/>
                </a:solidFill>
              </a:rPr>
              <a:t>Matthew 26:57, 59-68; Mark 14:53, 55-65; </a:t>
            </a:r>
            <a:br>
              <a:rPr lang="en-US" dirty="0">
                <a:solidFill>
                  <a:schemeClr val="tx1"/>
                </a:solidFill>
              </a:rPr>
            </a:br>
            <a:r>
              <a:rPr lang="en-US" dirty="0">
                <a:solidFill>
                  <a:schemeClr val="tx1"/>
                </a:solidFill>
              </a:rPr>
              <a:t>Luke 22:54, 63-65; John 18:24</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F2DD5DC7-B4F2-7A64-D143-53801FB377C6}"/>
              </a:ext>
            </a:extLst>
          </p:cNvPr>
          <p:cNvSpPr txBox="1"/>
          <p:nvPr/>
        </p:nvSpPr>
        <p:spPr>
          <a:xfrm>
            <a:off x="2704038" y="5915680"/>
            <a:ext cx="375615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Lucida Sans Unicode"/>
                <a:ea typeface="+mn-ea"/>
                <a:cs typeface="+mn-cs"/>
              </a:rPr>
              <a:t>September 14, 2022</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192</TotalTime>
  <Words>1283</Words>
  <Application>Microsoft Office PowerPoint</Application>
  <PresentationFormat>On-screen Show (4:3)</PresentationFormat>
  <Paragraphs>87</Paragraphs>
  <Slides>12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Lucida Sans Unicode</vt:lpstr>
      <vt:lpstr>Perpetua</vt:lpstr>
      <vt:lpstr>Wingdings 2</vt:lpstr>
      <vt:lpstr>1_Theme10</vt:lpstr>
      <vt:lpstr>The Last Week  Of Jesus’ Life</vt:lpstr>
      <vt:lpstr>The Garden Of Gethsemane  Matthew 26:30, 36-46; Mark 14:26, 32-42;  Luke 22:39-46; John 18:1</vt:lpstr>
      <vt:lpstr>The Garden Of Gethsemane  Matthew 26:30, 36-46; Mark 14:26, 32-42;  Luke 22:39-46; John 18:1</vt:lpstr>
      <vt:lpstr>The Garden Of Gethsemane  Matthew 26:30, 36-46; Mark 14:26, 32-42;  Luke 22:39-46; John 18:1</vt:lpstr>
      <vt:lpstr>The Garden Of Gethsemane  Matthew 26:30, 36-46; Mark 14:26, 32-42;  Luke 22:39-46; John 18:1</vt:lpstr>
      <vt:lpstr>The Garden Of Gethsemane  Matthew 26:30, 36-46; Mark 14:26, 32-42;  Luke 22:39-46; John 18:1</vt:lpstr>
      <vt:lpstr>Peter’s Denial Matthew 26:58, 69-75; Mark 14:54, 66-72;  Luke 22:54-62; John 18:15-18, 25-27</vt:lpstr>
      <vt:lpstr>PowerPoint Presentation</vt:lpstr>
      <vt:lpstr>The Last Week  Of Jesus’ Life </vt:lpstr>
      <vt:lpstr>Caiaphas And The Jewish Trial Matthew 26:57, 59-68; Mark 14:53, 55-65; Luke 22:54, 63-65; John 18:19-24</vt:lpstr>
      <vt:lpstr>Caiaphas And The Jewish Trial Matthew 26:57, 59-68; Mark 14:53, 55-65; Luke 22:54, 63-65; John 18:24</vt:lpstr>
      <vt:lpstr>Caiaphas And The Jewish Trial Matthew 26:57, 59-68; Mark 14:53, 55-65; Luke 22:54, 63-65; John 18:24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Week  Of Jesus’ Life</dc:title>
  <dc:creator>mgalloway2715@gmail.com</dc:creator>
  <cp:lastModifiedBy>Richard Lidh</cp:lastModifiedBy>
  <cp:revision>12</cp:revision>
  <cp:lastPrinted>2022-09-17T18:19:31Z</cp:lastPrinted>
  <dcterms:created xsi:type="dcterms:W3CDTF">2022-09-13T22:50:22Z</dcterms:created>
  <dcterms:modified xsi:type="dcterms:W3CDTF">2022-09-17T18:19:51Z</dcterms:modified>
</cp:coreProperties>
</file>